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714" r:id="rId2"/>
  </p:sldMasterIdLst>
  <p:notesMasterIdLst>
    <p:notesMasterId r:id="rId8"/>
  </p:notesMasterIdLst>
  <p:sldIdLst>
    <p:sldId id="263" r:id="rId3"/>
    <p:sldId id="264" r:id="rId4"/>
    <p:sldId id="266" r:id="rId5"/>
    <p:sldId id="322" r:id="rId6"/>
    <p:sldId id="323" r:id="rId7"/>
  </p:sldIdLst>
  <p:sldSz cx="16256000" cy="9144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Impact" panose="020B0806030902050204" pitchFamily="34" charset="0"/>
      <p:regular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swald" panose="00000500000000000000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rtvMniR9bYLdY/Quv5PswQ==" hashData="g1V5HMZt+ZxIbic5RffNlU2c0rRsN2gVV036zF6DIYVwoZ4Hs+iYzH2GIkDUfn4CzFA3dwokXItKEevsQ59EBw=="/>
  <p:extLst>
    <p:ext uri="{EFAFB233-063F-42B5-8137-9DF3F51BA10A}">
      <p15:sldGuideLst xmlns:p15="http://schemas.microsoft.com/office/powerpoint/2012/main">
        <p15:guide id="1" orient="horz" pos="2904">
          <p15:clr>
            <a:srgbClr val="A4A3A4"/>
          </p15:clr>
        </p15:guide>
        <p15:guide id="2" pos="5192">
          <p15:clr>
            <a:srgbClr val="A4A3A4"/>
          </p15:clr>
        </p15:guide>
        <p15:guide id="3" pos="2330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iJk9B6EFepD/WcE8fJJC68Uvlv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401BF3-7334-4C87-AAD9-A0CD9897F867}">
  <a:tblStyle styleId="{1A401BF3-7334-4C87-AAD9-A0CD9897F86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06" y="67"/>
      </p:cViewPr>
      <p:guideLst>
        <p:guide orient="horz" pos="2904"/>
        <p:guide pos="5192"/>
        <p:guide pos="23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6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6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6770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4354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6429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9074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2684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6"/>
          <p:cNvSpPr/>
          <p:nvPr/>
        </p:nvSpPr>
        <p:spPr>
          <a:xfrm>
            <a:off x="596200" y="555452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Assisted Practice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6"/>
          <p:cNvSpPr txBox="1">
            <a:spLocks noGrp="1"/>
          </p:cNvSpPr>
          <p:nvPr>
            <p:ph type="title"/>
          </p:nvPr>
        </p:nvSpPr>
        <p:spPr>
          <a:xfrm>
            <a:off x="596200" y="1212374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96"/>
          <p:cNvSpPr/>
          <p:nvPr/>
        </p:nvSpPr>
        <p:spPr>
          <a:xfrm>
            <a:off x="700325" y="1995300"/>
            <a:ext cx="14948700" cy="5536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96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789" cy="508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0739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1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11"/>
          <p:cNvSpPr/>
          <p:nvPr/>
        </p:nvSpPr>
        <p:spPr>
          <a:xfrm rot="-2701516">
            <a:off x="-46571" y="613151"/>
            <a:ext cx="2404941" cy="4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1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12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7338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3"/>
          <p:cNvSpPr/>
          <p:nvPr/>
        </p:nvSpPr>
        <p:spPr>
          <a:xfrm>
            <a:off x="8128000" y="431039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Thank you 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8879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15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15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15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115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15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7" name="Google Shape;187;p11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76178" y="1368575"/>
            <a:ext cx="5066773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696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 1">
  <p:cSld name="Assisted Practice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6"/>
          <p:cNvSpPr txBox="1">
            <a:spLocks noGrp="1"/>
          </p:cNvSpPr>
          <p:nvPr>
            <p:ph type="title"/>
          </p:nvPr>
        </p:nvSpPr>
        <p:spPr>
          <a:xfrm>
            <a:off x="596200" y="1212374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116"/>
          <p:cNvSpPr/>
          <p:nvPr/>
        </p:nvSpPr>
        <p:spPr>
          <a:xfrm>
            <a:off x="700325" y="1995300"/>
            <a:ext cx="14948700" cy="5536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6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16"/>
          <p:cNvSpPr txBox="1">
            <a:spLocks noGrp="1"/>
          </p:cNvSpPr>
          <p:nvPr>
            <p:ph type="title" idx="2"/>
          </p:nvPr>
        </p:nvSpPr>
        <p:spPr>
          <a:xfrm>
            <a:off x="596200" y="55676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796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7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117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5921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">
  <p:cSld name="Scenario 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8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8"/>
          <p:cNvSpPr/>
          <p:nvPr/>
        </p:nvSpPr>
        <p:spPr>
          <a:xfrm>
            <a:off x="4653550" y="305075"/>
            <a:ext cx="6948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an Azure Architect</a:t>
            </a:r>
            <a:endParaRPr sz="14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8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5340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 2">
  <p:cSld name="Scenario  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9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9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74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 1">
  <p:cSld name="You Already Know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20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99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2820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5" descr="Graphical user interface, applicati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5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25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25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25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64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3"/>
          <p:cNvSpPr/>
          <p:nvPr/>
        </p:nvSpPr>
        <p:spPr>
          <a:xfrm>
            <a:off x="8149982" y="4249986"/>
            <a:ext cx="70644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Post Graduate Program </a:t>
            </a:r>
            <a:endParaRPr sz="3600" b="0" i="0" u="none" strike="noStrike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 Cloud Computing</a:t>
            </a:r>
            <a:endParaRPr sz="3600" b="1" i="0" u="none" strike="noStrike" cap="none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03"/>
          <p:cNvSpPr txBox="1"/>
          <p:nvPr/>
        </p:nvSpPr>
        <p:spPr>
          <a:xfrm>
            <a:off x="304300" y="182550"/>
            <a:ext cx="156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Cloud</a:t>
            </a:r>
            <a:endParaRPr sz="3800" b="0" i="0" u="none" strike="noStrike" cap="none" dirty="0"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672797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9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/>
          <p:nvPr/>
        </p:nvSpPr>
        <p:spPr>
          <a:xfrm>
            <a:off x="670034" y="6941703"/>
            <a:ext cx="32168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27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213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4470400" y="4419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3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5260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6">
          <p15:clr>
            <a:srgbClr val="FBAE40"/>
          </p15:clr>
        </p15:guide>
        <p15:guide id="2" pos="416">
          <p15:clr>
            <a:srgbClr val="FBAE40"/>
          </p15:clr>
        </p15:guide>
        <p15:guide id="3" pos="48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124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" y="1143"/>
            <a:ext cx="16251938" cy="914171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569" y="1232902"/>
            <a:ext cx="4970088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3759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D51A6BB-13EC-4A92-8734-3D3DD000E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59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2"/>
          <p:cNvPicPr preferRelativeResize="0"/>
          <p:nvPr/>
        </p:nvPicPr>
        <p:blipFill rotWithShape="1">
          <a:blip r:embed="rId2">
            <a:alphaModFix/>
          </a:blip>
          <a:srcRect t="12" b="13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5432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Name">
  <p:cSld name="1_Demo Nam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3"/>
          <p:cNvPicPr preferRelativeResize="0"/>
          <p:nvPr/>
        </p:nvPicPr>
        <p:blipFill rotWithShape="1">
          <a:blip r:embed="rId2">
            <a:alphaModFix/>
          </a:blip>
          <a:srcRect l="20" r="21"/>
          <a:stretch/>
        </p:blipFill>
        <p:spPr>
          <a:xfrm>
            <a:off x="3611" y="0"/>
            <a:ext cx="1624878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67973" y="4114800"/>
            <a:ext cx="10822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669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4"/>
          <p:cNvSpPr/>
          <p:nvPr/>
        </p:nvSpPr>
        <p:spPr>
          <a:xfrm>
            <a:off x="3370300" y="435660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129801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9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/>
          <p:nvPr/>
        </p:nvSpPr>
        <p:spPr>
          <a:xfrm>
            <a:off x="670034" y="6941703"/>
            <a:ext cx="32168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27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9428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3" y="1143"/>
            <a:ext cx="16251935" cy="91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8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8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858" y="1232902"/>
            <a:ext cx="4107511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43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1_Lesson Nam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4"/>
          <p:cNvSpPr txBox="1">
            <a:spLocks noGrp="1"/>
          </p:cNvSpPr>
          <p:nvPr>
            <p:ph type="body" idx="1"/>
          </p:nvPr>
        </p:nvSpPr>
        <p:spPr>
          <a:xfrm>
            <a:off x="9186903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04"/>
          <p:cNvSpPr txBox="1"/>
          <p:nvPr/>
        </p:nvSpPr>
        <p:spPr>
          <a:xfrm>
            <a:off x="304300" y="182550"/>
            <a:ext cx="156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Cloud</a:t>
            </a:r>
            <a:endParaRPr sz="3800" b="0" i="0" u="none" strike="noStrike" cap="none" dirty="0"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915387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9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9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08891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0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49942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1"/>
          <p:cNvSpPr txBox="1">
            <a:spLocks noGrp="1"/>
          </p:cNvSpPr>
          <p:nvPr>
            <p:ph type="body" idx="1"/>
          </p:nvPr>
        </p:nvSpPr>
        <p:spPr>
          <a:xfrm>
            <a:off x="5512740" y="1941294"/>
            <a:ext cx="7640381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401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1_Topic Nam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40" cy="914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7" descr="A picture containing table, to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6914" y="2053487"/>
            <a:ext cx="5522486" cy="5037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37"/>
          <p:cNvGrpSpPr/>
          <p:nvPr/>
        </p:nvGrpSpPr>
        <p:grpSpPr>
          <a:xfrm>
            <a:off x="7823430" y="3280331"/>
            <a:ext cx="3159671" cy="777060"/>
            <a:chOff x="7666980" y="3483234"/>
            <a:chExt cx="2114934" cy="520128"/>
          </a:xfrm>
        </p:grpSpPr>
        <p:pic>
          <p:nvPicPr>
            <p:cNvPr id="111" name="Google Shape;111;p37" descr="A picture containing drawing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66980" y="3503447"/>
              <a:ext cx="1847248" cy="49991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2" name="Google Shape;112;p37"/>
            <p:cNvCxnSpPr/>
            <p:nvPr/>
          </p:nvCxnSpPr>
          <p:spPr>
            <a:xfrm>
              <a:off x="9781914" y="3483234"/>
              <a:ext cx="0" cy="42122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3" name="Google Shape;113;p37"/>
          <p:cNvSpPr/>
          <p:nvPr/>
        </p:nvSpPr>
        <p:spPr>
          <a:xfrm>
            <a:off x="8486596" y="458878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35700" y="2773700"/>
            <a:ext cx="2770000" cy="1582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0983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5" descr="Graphical user interface, applicati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5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25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25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25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65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 Name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5"/>
          <p:cNvSpPr txBox="1">
            <a:spLocks noGrp="1"/>
          </p:cNvSpPr>
          <p:nvPr>
            <p:ph type="body" idx="1"/>
          </p:nvPr>
        </p:nvSpPr>
        <p:spPr>
          <a:xfrm>
            <a:off x="9410098" y="3004850"/>
            <a:ext cx="696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05"/>
          <p:cNvSpPr txBox="1"/>
          <p:nvPr/>
        </p:nvSpPr>
        <p:spPr>
          <a:xfrm>
            <a:off x="304300" y="182550"/>
            <a:ext cx="156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0" i="0" u="none" strike="noStrike" cap="none" dirty="0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Cloud</a:t>
            </a:r>
            <a:endParaRPr sz="3800" b="0" i="0" u="none" strike="noStrike" cap="none" dirty="0"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78241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0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06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6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06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06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06"/>
          <p:cNvSpPr txBox="1">
            <a:spLocks noGrp="1"/>
          </p:cNvSpPr>
          <p:nvPr>
            <p:ph type="body" idx="4"/>
          </p:nvPr>
        </p:nvSpPr>
        <p:spPr>
          <a:xfrm>
            <a:off x="1470660" y="603496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4" name="Google Shape;134;p106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203275" y="1368575"/>
            <a:ext cx="6594549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6"/>
          <p:cNvSpPr/>
          <p:nvPr/>
        </p:nvSpPr>
        <p:spPr>
          <a:xfrm>
            <a:off x="909797" y="1680111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61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Break">
  <p:cSld name="Topic Brea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07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629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0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16256000" cy="91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8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826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 1">
  <p:cSld name="Course-End Project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9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9"/>
          <p:cNvSpPr/>
          <p:nvPr/>
        </p:nvSpPr>
        <p:spPr>
          <a:xfrm rot="5400000">
            <a:off x="13379725" y="5130400"/>
            <a:ext cx="5195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F9CB9C"/>
                </a:solidFill>
                <a:latin typeface="Oswald"/>
                <a:ea typeface="Oswald"/>
                <a:cs typeface="Oswald"/>
                <a:sym typeface="Oswald"/>
              </a:rPr>
              <a:t>COURSE-END PROJECT</a:t>
            </a:r>
            <a:endParaRPr sz="1400" b="0" i="0" u="none" strike="noStrike" cap="none" dirty="0">
              <a:solidFill>
                <a:srgbClr val="F9CB9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109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09"/>
          <p:cNvSpPr/>
          <p:nvPr/>
        </p:nvSpPr>
        <p:spPr>
          <a:xfrm>
            <a:off x="4737250" y="1242100"/>
            <a:ext cx="10878900" cy="69747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09"/>
          <p:cNvSpPr txBox="1">
            <a:spLocks noGrp="1"/>
          </p:cNvSpPr>
          <p:nvPr>
            <p:ph type="body" idx="1"/>
          </p:nvPr>
        </p:nvSpPr>
        <p:spPr>
          <a:xfrm>
            <a:off x="480850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726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10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1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10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4228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5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7" name="Google Shape;77;p95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8" name="Google Shape;78;p95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23149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31" r:id="rId19"/>
    <p:sldLayoutId id="214748373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09134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1371600" y="1350963"/>
            <a:ext cx="169862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dirty="0"/>
              <a:t>   In the equation of a straight-line Y = </a:t>
            </a:r>
            <a:r>
              <a:rPr lang="en-US" dirty="0" err="1"/>
              <a:t>mX</a:t>
            </a:r>
            <a:r>
              <a:rPr lang="en-US" dirty="0"/>
              <a:t> + c, the term m is the: </a:t>
            </a:r>
          </a:p>
          <a:p>
            <a:pPr marL="0" lvl="0" indent="0">
              <a:spcBef>
                <a:spcPts val="0"/>
              </a:spcBef>
              <a:buSzPts val="2400"/>
            </a:pPr>
            <a:endParaRPr lang="en-US" dirty="0"/>
          </a:p>
        </p:txBody>
      </p:sp>
      <p:sp>
        <p:nvSpPr>
          <p:cNvPr id="306" name="Google Shape;306;p9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Slope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7" name="Google Shape;307;p9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Independent variable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8" name="Google Shape;308;p9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Dependent variable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9" name="Google Shape;309;p9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Intercept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07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 txBox="1">
            <a:spLocks noGrp="1"/>
          </p:cNvSpPr>
          <p:nvPr>
            <p:ph type="body" idx="1"/>
          </p:nvPr>
        </p:nvSpPr>
        <p:spPr>
          <a:xfrm>
            <a:off x="669925" y="7504113"/>
            <a:ext cx="15193963" cy="9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In the equation of a straight line Y = </a:t>
            </a:r>
            <a:r>
              <a:rPr lang="en-US" dirty="0" err="1"/>
              <a:t>mX</a:t>
            </a:r>
            <a:r>
              <a:rPr lang="en-US" dirty="0"/>
              <a:t> + c, m represents the slope, and c is any constant.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327" name="Google Shape;327;p11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A</a:t>
            </a:r>
            <a:endParaRPr dirty="0"/>
          </a:p>
        </p:txBody>
      </p:sp>
      <p:sp>
        <p:nvSpPr>
          <p:cNvPr id="328" name="Google Shape;328;p11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In the equation of a straight-line Y = </a:t>
            </a:r>
            <a:r>
              <a:rPr lang="en-US" dirty="0" err="1"/>
              <a:t>mX</a:t>
            </a:r>
            <a:r>
              <a:rPr lang="en-US" dirty="0"/>
              <a:t> + c, the term m is the: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329" name="Google Shape;329;p11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Slope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30" name="Google Shape;330;p11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Independent variable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31" name="Google Shape;331;p11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Dependent variable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32" name="Google Shape;332;p11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Intercept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33" name="Google Shape;333;p11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200616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57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1371600" y="1350963"/>
            <a:ext cx="169862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standard error of the estimate is a measure of: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9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Explained variation</a:t>
            </a:r>
          </a:p>
          <a:p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9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Variation around the regression line</a:t>
            </a:r>
          </a:p>
        </p:txBody>
      </p:sp>
      <p:sp>
        <p:nvSpPr>
          <p:cNvPr id="308" name="Google Shape;308;p9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Variation of the X variable</a:t>
            </a:r>
          </a:p>
        </p:txBody>
      </p:sp>
      <p:sp>
        <p:nvSpPr>
          <p:cNvPr id="309" name="Google Shape;309;p9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Total variation of the Y variable</a:t>
            </a:r>
          </a:p>
          <a:p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64924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 txBox="1">
            <a:spLocks noGrp="1"/>
          </p:cNvSpPr>
          <p:nvPr>
            <p:ph type="body" idx="1"/>
          </p:nvPr>
        </p:nvSpPr>
        <p:spPr>
          <a:xfrm>
            <a:off x="669925" y="7504113"/>
            <a:ext cx="15193963" cy="9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The standard error of the estimate is a measure of the variation around the regression line.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327" name="Google Shape;327;p11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B</a:t>
            </a:r>
            <a:endParaRPr dirty="0"/>
          </a:p>
        </p:txBody>
      </p:sp>
      <p:sp>
        <p:nvSpPr>
          <p:cNvPr id="328" name="Google Shape;328;p11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The standard error of the estimate is a measure of: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329" name="Google Shape;329;p11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Explained variation</a:t>
            </a:r>
          </a:p>
          <a:p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11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Variation around the regression line</a:t>
            </a:r>
          </a:p>
        </p:txBody>
      </p:sp>
      <p:sp>
        <p:nvSpPr>
          <p:cNvPr id="331" name="Google Shape;331;p11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Variation of the X variable</a:t>
            </a:r>
          </a:p>
        </p:txBody>
      </p:sp>
      <p:sp>
        <p:nvSpPr>
          <p:cNvPr id="332" name="Google Shape;332;p11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Total variation of the Y variable</a:t>
            </a:r>
          </a:p>
          <a:p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11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200616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5405259"/>
      </p:ext>
    </p:extLst>
  </p:cSld>
  <p:clrMapOvr>
    <a:masterClrMapping/>
  </p:clrMapOvr>
</p:sld>
</file>

<file path=ppt/theme/theme1.xml><?xml version="1.0" encoding="utf-8"?>
<a:theme xmlns:a="http://schemas.openxmlformats.org/drawingml/2006/main" name="1_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154</Words>
  <Application>Microsoft Office PowerPoint</Application>
  <PresentationFormat>Custom</PresentationFormat>
  <Paragraphs>32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Impact</vt:lpstr>
      <vt:lpstr>Oswald</vt:lpstr>
      <vt:lpstr>Calibri</vt:lpstr>
      <vt:lpstr>Open Sans</vt:lpstr>
      <vt:lpstr>1_Digital Marketing</vt:lpstr>
      <vt:lpstr>2_Digital Marketing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Shanthi L.M DSA</dc:creator>
  <cp:lastModifiedBy>SNEHIL CHHINWAL</cp:lastModifiedBy>
  <cp:revision>13</cp:revision>
  <dcterms:created xsi:type="dcterms:W3CDTF">2016-09-03T17:46:52Z</dcterms:created>
  <dcterms:modified xsi:type="dcterms:W3CDTF">2022-03-07T12:01:12Z</dcterms:modified>
</cp:coreProperties>
</file>